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Caveat"/>
      <p:regular r:id="rId20"/>
      <p:bold r:id="rId21"/>
    </p:embeddedFont>
    <p:embeddedFont>
      <p:font typeface="Caveat Medium"/>
      <p:regular r:id="rId22"/>
      <p:bold r:id="rId23"/>
    </p:embeddedFont>
    <p:embeddedFont>
      <p:font typeface="Caveat SemiBold"/>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aveat-regular.fntdata"/><Relationship Id="rId22" Type="http://schemas.openxmlformats.org/officeDocument/2006/relationships/font" Target="fonts/CaveatMedium-regular.fntdata"/><Relationship Id="rId21" Type="http://schemas.openxmlformats.org/officeDocument/2006/relationships/font" Target="fonts/Caveat-bold.fntdata"/><Relationship Id="rId24" Type="http://schemas.openxmlformats.org/officeDocument/2006/relationships/font" Target="fonts/CaveatSemiBold-regular.fntdata"/><Relationship Id="rId23" Type="http://schemas.openxmlformats.org/officeDocument/2006/relationships/font" Target="fonts/CaveatMedium-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CaveatSemiBo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4.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94fc3bb2c0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94fc3bb2c0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94fc3bb2c0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94fc3bb2c0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94fc3bb2c0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94fc3bb2c0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94fc3bb2c0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94fc3bb2c0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94fc3bb2c0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94fc3bb2c0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94fc3bb2c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94fc3bb2c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94fc3bb2c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94fc3bb2c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94fc3bb2c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94fc3bb2c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94fc3bb2c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94fc3bb2c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94fc3bb2c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94fc3bb2c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94fc3bb2c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94fc3bb2c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94fc3bb2c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94fc3bb2c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94fc3bb2c0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94fc3bb2c0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1.png"/><Relationship Id="rId6"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10000"/>
          </a:blip>
          <a:stretch>
            <a:fillRect/>
          </a:stretch>
        </p:blipFill>
        <p:spPr>
          <a:xfrm>
            <a:off x="87738" y="461700"/>
            <a:ext cx="8968526" cy="3976050"/>
          </a:xfrm>
          <a:prstGeom prst="rect">
            <a:avLst/>
          </a:prstGeom>
          <a:noFill/>
          <a:ln>
            <a:noFill/>
          </a:ln>
        </p:spPr>
      </p:pic>
      <p:sp>
        <p:nvSpPr>
          <p:cNvPr id="55" name="Google Shape;55;p13"/>
          <p:cNvSpPr txBox="1"/>
          <p:nvPr>
            <p:ph type="ctrTitle"/>
          </p:nvPr>
        </p:nvSpPr>
        <p:spPr>
          <a:xfrm>
            <a:off x="311708" y="744575"/>
            <a:ext cx="8520600" cy="2052600"/>
          </a:xfrm>
          <a:prstGeom prst="rect">
            <a:avLst/>
          </a:prstGeom>
          <a:effectLst>
            <a:outerShdw blurRad="57150" rotWithShape="0" algn="bl" dir="5400000" dist="19050">
              <a:srgbClr val="000000">
                <a:alpha val="50000"/>
              </a:srgbClr>
            </a:outerShdw>
          </a:effectLst>
        </p:spPr>
        <p:txBody>
          <a:bodyPr anchorCtr="0" anchor="b" bIns="91425" lIns="91425" spcFirstLastPara="1" rIns="91425" wrap="square" tIns="91425">
            <a:normAutofit/>
          </a:bodyPr>
          <a:lstStyle/>
          <a:p>
            <a:pPr indent="0" lvl="0" marL="0" rtl="0" algn="ctr">
              <a:spcBef>
                <a:spcPts val="0"/>
              </a:spcBef>
              <a:spcAft>
                <a:spcPts val="0"/>
              </a:spcAft>
              <a:buNone/>
            </a:pPr>
            <a:r>
              <a:rPr lang="tr" sz="6600">
                <a:solidFill>
                  <a:srgbClr val="660000"/>
                </a:solidFill>
                <a:latin typeface="Caveat SemiBold"/>
                <a:ea typeface="Caveat SemiBold"/>
                <a:cs typeface="Caveat SemiBold"/>
                <a:sym typeface="Caveat SemiBold"/>
              </a:rPr>
              <a:t>Fındık Ocağı</a:t>
            </a:r>
            <a:endParaRPr sz="6600">
              <a:solidFill>
                <a:srgbClr val="660000"/>
              </a:solidFill>
              <a:latin typeface="Caveat SemiBold"/>
              <a:ea typeface="Caveat SemiBold"/>
              <a:cs typeface="Caveat SemiBold"/>
              <a:sym typeface="Caveat SemiBold"/>
            </a:endParaRPr>
          </a:p>
        </p:txBody>
      </p:sp>
      <p:sp>
        <p:nvSpPr>
          <p:cNvPr id="56" name="Google Shape;56;p13"/>
          <p:cNvSpPr txBox="1"/>
          <p:nvPr>
            <p:ph idx="1" type="subTitle"/>
          </p:nvPr>
        </p:nvSpPr>
        <p:spPr>
          <a:xfrm>
            <a:off x="311700" y="2834125"/>
            <a:ext cx="8520600" cy="7926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275"/>
              <a:buNone/>
            </a:pPr>
            <a:r>
              <a:rPr lang="tr" sz="2400">
                <a:solidFill>
                  <a:srgbClr val="990000"/>
                </a:solidFill>
                <a:latin typeface="Caveat Medium"/>
                <a:ea typeface="Caveat Medium"/>
                <a:cs typeface="Caveat Medium"/>
                <a:sym typeface="Caveat Medium"/>
              </a:rPr>
              <a:t>Fındık bahçelerinde umutla yeşeren ve meyve veren bir hayat…</a:t>
            </a:r>
            <a:endParaRPr sz="2400">
              <a:solidFill>
                <a:srgbClr val="990000"/>
              </a:solidFill>
              <a:latin typeface="Caveat Medium"/>
              <a:ea typeface="Caveat Medium"/>
              <a:cs typeface="Caveat Medium"/>
              <a:sym typeface="Caveat Medium"/>
            </a:endParaRPr>
          </a:p>
          <a:p>
            <a:pPr indent="0" lvl="0" marL="0" rtl="0" algn="ctr">
              <a:lnSpc>
                <a:spcPct val="80000"/>
              </a:lnSpc>
              <a:spcBef>
                <a:spcPts val="0"/>
              </a:spcBef>
              <a:spcAft>
                <a:spcPts val="0"/>
              </a:spcAft>
              <a:buSzPts val="275"/>
              <a:buNone/>
            </a:pPr>
            <a:r>
              <a:t/>
            </a:r>
            <a:endParaRPr sz="1787">
              <a:solidFill>
                <a:srgbClr val="990000"/>
              </a:solidFill>
              <a:latin typeface="Caveat Medium"/>
              <a:ea typeface="Caveat Medium"/>
              <a:cs typeface="Caveat Medium"/>
              <a:sym typeface="Caveat Medium"/>
            </a:endParaRPr>
          </a:p>
          <a:p>
            <a:pPr indent="0" lvl="0" marL="0" rtl="0" algn="ctr">
              <a:lnSpc>
                <a:spcPct val="80000"/>
              </a:lnSpc>
              <a:spcBef>
                <a:spcPts val="0"/>
              </a:spcBef>
              <a:spcAft>
                <a:spcPts val="0"/>
              </a:spcAft>
              <a:buSzPts val="275"/>
              <a:buNone/>
            </a:pPr>
            <a:r>
              <a:t/>
            </a:r>
            <a:endParaRPr sz="1787">
              <a:solidFill>
                <a:srgbClr val="990000"/>
              </a:solidFill>
              <a:latin typeface="Caveat Medium"/>
              <a:ea typeface="Caveat Medium"/>
              <a:cs typeface="Caveat Medium"/>
              <a:sym typeface="Caveat Medium"/>
            </a:endParaRPr>
          </a:p>
          <a:p>
            <a:pPr indent="0" lvl="0" marL="0" rtl="0" algn="ctr">
              <a:lnSpc>
                <a:spcPct val="80000"/>
              </a:lnSpc>
              <a:spcBef>
                <a:spcPts val="0"/>
              </a:spcBef>
              <a:spcAft>
                <a:spcPts val="0"/>
              </a:spcAft>
              <a:buClr>
                <a:schemeClr val="dk1"/>
              </a:buClr>
              <a:buSzPts val="275"/>
              <a:buFont typeface="Arial"/>
              <a:buNone/>
            </a:pPr>
            <a:r>
              <a:rPr lang="tr" sz="1187">
                <a:solidFill>
                  <a:srgbClr val="990000"/>
                </a:solidFill>
                <a:latin typeface="Caveat Medium"/>
                <a:ea typeface="Caveat Medium"/>
                <a:cs typeface="Caveat Medium"/>
                <a:sym typeface="Caveat Medium"/>
              </a:rPr>
              <a:t>(Gerçek bir markadan alıntıdır.)</a:t>
            </a:r>
            <a:endParaRPr sz="1387">
              <a:solidFill>
                <a:srgbClr val="990000"/>
              </a:solidFill>
              <a:latin typeface="Caveat Medium"/>
              <a:ea typeface="Caveat Medium"/>
              <a:cs typeface="Caveat Medium"/>
              <a:sym typeface="Caveat Medium"/>
            </a:endParaRPr>
          </a:p>
          <a:p>
            <a:pPr indent="0" lvl="0" marL="0" rtl="0" algn="ctr">
              <a:lnSpc>
                <a:spcPct val="80000"/>
              </a:lnSpc>
              <a:spcBef>
                <a:spcPts val="0"/>
              </a:spcBef>
              <a:spcAft>
                <a:spcPts val="0"/>
              </a:spcAft>
              <a:buClr>
                <a:schemeClr val="dk1"/>
              </a:buClr>
              <a:buSzPts val="275"/>
              <a:buFont typeface="Arial"/>
              <a:buNone/>
            </a:pPr>
            <a:r>
              <a:t/>
            </a:r>
            <a:endParaRPr sz="1400"/>
          </a:p>
          <a:p>
            <a:pPr indent="0" lvl="0" marL="0" rtl="0" algn="ctr">
              <a:lnSpc>
                <a:spcPct val="80000"/>
              </a:lnSpc>
              <a:spcBef>
                <a:spcPts val="0"/>
              </a:spcBef>
              <a:spcAft>
                <a:spcPts val="0"/>
              </a:spcAft>
              <a:buSzPts val="275"/>
              <a:buNone/>
            </a:pPr>
            <a:r>
              <a:t/>
            </a:r>
            <a:endParaRPr sz="1400"/>
          </a:p>
        </p:txBody>
      </p:sp>
      <p:sp>
        <p:nvSpPr>
          <p:cNvPr id="57" name="Google Shape;57;p13"/>
          <p:cNvSpPr txBox="1"/>
          <p:nvPr/>
        </p:nvSpPr>
        <p:spPr>
          <a:xfrm>
            <a:off x="6492000" y="4701900"/>
            <a:ext cx="2652000" cy="4416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r">
              <a:spcBef>
                <a:spcPts val="0"/>
              </a:spcBef>
              <a:spcAft>
                <a:spcPts val="0"/>
              </a:spcAft>
              <a:buNone/>
            </a:pPr>
            <a:r>
              <a:rPr b="1" lang="tr">
                <a:solidFill>
                  <a:srgbClr val="CC4125"/>
                </a:solidFill>
                <a:latin typeface="Caveat"/>
                <a:ea typeface="Caveat"/>
                <a:cs typeface="Caveat"/>
                <a:sym typeface="Caveat"/>
              </a:rPr>
              <a:t>Rüveyda Ceren YILMAZ</a:t>
            </a:r>
            <a:endParaRPr b="1">
              <a:solidFill>
                <a:srgbClr val="CC4125"/>
              </a:solidFill>
              <a:latin typeface="Caveat"/>
              <a:ea typeface="Caveat"/>
              <a:cs typeface="Caveat"/>
              <a:sym typeface="Cave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2"/>
          <p:cNvPicPr preferRelativeResize="0"/>
          <p:nvPr/>
        </p:nvPicPr>
        <p:blipFill>
          <a:blip r:embed="rId3">
            <a:alphaModFix amt="10000"/>
          </a:blip>
          <a:stretch>
            <a:fillRect/>
          </a:stretch>
        </p:blipFill>
        <p:spPr>
          <a:xfrm>
            <a:off x="456313" y="843375"/>
            <a:ext cx="8010113" cy="3551150"/>
          </a:xfrm>
          <a:prstGeom prst="rect">
            <a:avLst/>
          </a:prstGeom>
          <a:noFill/>
          <a:ln>
            <a:noFill/>
          </a:ln>
        </p:spPr>
      </p:pic>
      <p:sp>
        <p:nvSpPr>
          <p:cNvPr id="127" name="Google Shape;127;p22"/>
          <p:cNvSpPr txBox="1"/>
          <p:nvPr>
            <p:ph idx="1" type="body"/>
          </p:nvPr>
        </p:nvSpPr>
        <p:spPr>
          <a:xfrm>
            <a:off x="207900" y="796175"/>
            <a:ext cx="8186100" cy="3416400"/>
          </a:xfrm>
          <a:prstGeom prst="rect">
            <a:avLst/>
          </a:prstGeom>
        </p:spPr>
        <p:txBody>
          <a:bodyPr anchorCtr="0" anchor="ctr" bIns="91425" lIns="91425" spcFirstLastPara="1" rIns="91425" wrap="square" tIns="91425">
            <a:noAutofit/>
          </a:bodyPr>
          <a:lstStyle/>
          <a:p>
            <a:pPr indent="-317500" lvl="0" marL="457200" rtl="0" algn="l">
              <a:lnSpc>
                <a:spcPct val="95000"/>
              </a:lnSpc>
              <a:spcBef>
                <a:spcPts val="0"/>
              </a:spcBef>
              <a:spcAft>
                <a:spcPts val="0"/>
              </a:spcAft>
              <a:buClr>
                <a:srgbClr val="660000"/>
              </a:buClr>
              <a:buSzPts val="1400"/>
              <a:buFont typeface="Caveat"/>
              <a:buChar char="●"/>
            </a:pPr>
            <a:r>
              <a:rPr b="1" lang="tr">
                <a:solidFill>
                  <a:srgbClr val="660000"/>
                </a:solidFill>
                <a:latin typeface="Caveat"/>
                <a:ea typeface="Caveat"/>
                <a:cs typeface="Caveat"/>
                <a:sym typeface="Caveat"/>
              </a:rPr>
              <a:t>Platform Seçimi </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SzPts val="275"/>
              <a:buNone/>
            </a:pPr>
            <a:r>
              <a:rPr lang="tr">
                <a:solidFill>
                  <a:srgbClr val="660000"/>
                </a:solidFill>
                <a:latin typeface="Caveat"/>
                <a:ea typeface="Caveat"/>
                <a:cs typeface="Caveat"/>
                <a:sym typeface="Caveat"/>
              </a:rPr>
              <a:t>Hedef kitle analizimize dayanarak sosyal medya pazarlaması için Instagram ve Facebook'a odaklanmak.</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İçerik Stratejisi </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İçerik stratejisi, fındığın farklı tariflerdeki çok yönlülüğünü sergilemenin yanı sıra fındığın sağlık açısından faydalarını vurgulamaya odaklanacaktır.</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Influencer Ortaklıkları </a:t>
            </a:r>
            <a:endParaRPr b="1">
              <a:solidFill>
                <a:srgbClr val="660000"/>
              </a:solidFill>
              <a:latin typeface="Caveat"/>
              <a:ea typeface="Caveat"/>
              <a:cs typeface="Caveat"/>
              <a:sym typeface="Caveat"/>
            </a:endParaRPr>
          </a:p>
          <a:p>
            <a:pPr indent="0" lvl="0" marL="0" rtl="0" algn="l">
              <a:lnSpc>
                <a:spcPct val="95000"/>
              </a:lnSpc>
              <a:spcBef>
                <a:spcPts val="1200"/>
              </a:spcBef>
              <a:spcAft>
                <a:spcPts val="1200"/>
              </a:spcAft>
              <a:buSzPts val="275"/>
              <a:buNone/>
            </a:pPr>
            <a:r>
              <a:rPr lang="tr">
                <a:solidFill>
                  <a:srgbClr val="660000"/>
                </a:solidFill>
                <a:latin typeface="Caveat"/>
                <a:ea typeface="Caveat"/>
                <a:cs typeface="Caveat"/>
                <a:sym typeface="Caveat"/>
              </a:rPr>
              <a:t>Tariflerinde fındık ürünlerimize yer veren sponsorlu gönderiler oluşturmak için yemek blog yazarları ve influencer'larla ortaklıklar kurmak.</a:t>
            </a:r>
            <a:endParaRPr>
              <a:solidFill>
                <a:srgbClr val="660000"/>
              </a:solidFill>
              <a:latin typeface="Caveat"/>
              <a:ea typeface="Caveat"/>
              <a:cs typeface="Caveat"/>
              <a:sym typeface="Caveat"/>
            </a:endParaRPr>
          </a:p>
        </p:txBody>
      </p:sp>
      <p:sp>
        <p:nvSpPr>
          <p:cNvPr id="128" name="Google Shape;128;p22"/>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Sosyal Medya </a:t>
            </a:r>
            <a:r>
              <a:rPr b="1" lang="tr" sz="3020">
                <a:solidFill>
                  <a:srgbClr val="85200C"/>
                </a:solidFill>
                <a:latin typeface="Caveat"/>
                <a:ea typeface="Caveat"/>
                <a:cs typeface="Caveat"/>
                <a:sym typeface="Caveat"/>
              </a:rPr>
              <a:t>Pazarlamacılığı</a:t>
            </a:r>
            <a:endParaRPr b="1" sz="3020">
              <a:solidFill>
                <a:srgbClr val="85200C"/>
              </a:solidFill>
              <a:latin typeface="Caveat"/>
              <a:ea typeface="Caveat"/>
              <a:cs typeface="Caveat"/>
              <a:sym typeface="Caveat"/>
            </a:endParaRPr>
          </a:p>
        </p:txBody>
      </p:sp>
      <p:pic>
        <p:nvPicPr>
          <p:cNvPr id="129" name="Google Shape;129;p22"/>
          <p:cNvPicPr preferRelativeResize="0"/>
          <p:nvPr/>
        </p:nvPicPr>
        <p:blipFill>
          <a:blip r:embed="rId4">
            <a:alphaModFix amt="10000"/>
          </a:blip>
          <a:stretch>
            <a:fillRect/>
          </a:stretch>
        </p:blipFill>
        <p:spPr>
          <a:xfrm>
            <a:off x="343063" y="223475"/>
            <a:ext cx="8123374" cy="572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3"/>
          <p:cNvPicPr preferRelativeResize="0"/>
          <p:nvPr/>
        </p:nvPicPr>
        <p:blipFill>
          <a:blip r:embed="rId3">
            <a:alphaModFix amt="10000"/>
          </a:blip>
          <a:stretch>
            <a:fillRect/>
          </a:stretch>
        </p:blipFill>
        <p:spPr>
          <a:xfrm>
            <a:off x="278588" y="940900"/>
            <a:ext cx="8010113" cy="3551150"/>
          </a:xfrm>
          <a:prstGeom prst="rect">
            <a:avLst/>
          </a:prstGeom>
          <a:noFill/>
          <a:ln>
            <a:noFill/>
          </a:ln>
        </p:spPr>
      </p:pic>
      <p:sp>
        <p:nvSpPr>
          <p:cNvPr id="135" name="Google Shape;135;p23"/>
          <p:cNvSpPr txBox="1"/>
          <p:nvPr>
            <p:ph idx="1" type="body"/>
          </p:nvPr>
        </p:nvSpPr>
        <p:spPr>
          <a:xfrm>
            <a:off x="342988" y="1075650"/>
            <a:ext cx="8186100" cy="3416400"/>
          </a:xfrm>
          <a:prstGeom prst="rect">
            <a:avLst/>
          </a:prstGeom>
        </p:spPr>
        <p:txBody>
          <a:bodyPr anchorCtr="0" anchor="ctr" bIns="91425" lIns="91425" spcFirstLastPara="1" rIns="91425" wrap="square" tIns="91425">
            <a:noAutofit/>
          </a:bodyPr>
          <a:lstStyle/>
          <a:p>
            <a:pPr indent="0" lvl="0" marL="0" rtl="0" algn="l">
              <a:lnSpc>
                <a:spcPct val="95000"/>
              </a:lnSpc>
              <a:spcBef>
                <a:spcPts val="0"/>
              </a:spcBef>
              <a:spcAft>
                <a:spcPts val="0"/>
              </a:spcAft>
              <a:buNone/>
            </a:pPr>
            <a:r>
              <a:rPr lang="tr">
                <a:solidFill>
                  <a:srgbClr val="660000"/>
                </a:solidFill>
                <a:latin typeface="Caveat"/>
                <a:ea typeface="Caveat"/>
                <a:cs typeface="Caveat"/>
                <a:sym typeface="Caveat"/>
              </a:rPr>
              <a:t>E-posta pazarlaması, potansiyel müşterilere ulaşmanın ve mevcut müşterilerin ilgisini canlı tutmanın etkili bir yoludur. Fındık Ocağı, yeni ürünleri tanıtmak, indirimler sunmak ve sektör haberlerini paylaşmak için e-posta pazarlamayı kullanabilir.</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Segmentasyon</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E-posta listesini müşteri davranışına ve tercihlerine göre bölümlere ayırmak, e-posta kampanyalarının etkinliğini artırabilir. Fındık Ocağı, satın alma geçmişi, coğrafi konum ve ilgi alanları gibi faktörlere göre listeyi bölümlere ayırabilir.</a:t>
            </a:r>
            <a:endParaRPr b="1">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Kişiselleştirme</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E-posta içeriğini kişiselleştirmek etkileşimi ve dönüşümleri artırabilir. Fındık Ocağı, e-postalarını ilgili ürün önerileri, kişiselleştirilmiş konu satırları ve hedefe yönelik mesajlarla kişiselleştirmek için müşteri verilerini kullanabilir.</a:t>
            </a:r>
            <a:endParaRPr b="1">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Otomasyon</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1100"/>
              <a:buFont typeface="Arial"/>
              <a:buNone/>
            </a:pPr>
            <a:r>
              <a:rPr lang="tr">
                <a:solidFill>
                  <a:srgbClr val="660000"/>
                </a:solidFill>
                <a:latin typeface="Caveat"/>
                <a:ea typeface="Caveat"/>
                <a:cs typeface="Caveat"/>
                <a:sym typeface="Caveat"/>
              </a:rPr>
              <a:t>E-posta kampanyalarının otomatikleştirilmesi zamandan tasarruf sağlayabilir ve verimliliği artırabilir. Fındık Ocağı, müşteri katılımını ve müşteriyi elde tutmayı artırmak için hoş geldiniz e-postalarını, sepetten vazgeçilen hatırlatıcıları ve satın alma sonrası takipleri otomatikleştirebiliyor.</a:t>
            </a:r>
            <a:endParaRPr>
              <a:solidFill>
                <a:srgbClr val="660000"/>
              </a:solidFill>
              <a:latin typeface="Caveat"/>
              <a:ea typeface="Caveat"/>
              <a:cs typeface="Caveat"/>
              <a:sym typeface="Caveat"/>
            </a:endParaRPr>
          </a:p>
          <a:p>
            <a:pPr indent="0" lvl="0" marL="0" rtl="0" algn="l">
              <a:lnSpc>
                <a:spcPct val="95000"/>
              </a:lnSpc>
              <a:spcBef>
                <a:spcPts val="1200"/>
              </a:spcBef>
              <a:spcAft>
                <a:spcPts val="1200"/>
              </a:spcAft>
              <a:buSzPts val="275"/>
              <a:buNone/>
            </a:pPr>
            <a:r>
              <a:t/>
            </a:r>
            <a:endParaRPr b="1">
              <a:solidFill>
                <a:srgbClr val="660000"/>
              </a:solidFill>
              <a:latin typeface="Caveat"/>
              <a:ea typeface="Caveat"/>
              <a:cs typeface="Caveat"/>
              <a:sym typeface="Caveat"/>
            </a:endParaRPr>
          </a:p>
        </p:txBody>
      </p:sp>
      <p:sp>
        <p:nvSpPr>
          <p:cNvPr id="136" name="Google Shape;136;p23"/>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E-posta Pazarlaması</a:t>
            </a:r>
            <a:endParaRPr b="1" sz="3020">
              <a:solidFill>
                <a:srgbClr val="85200C"/>
              </a:solidFill>
              <a:latin typeface="Caveat"/>
              <a:ea typeface="Caveat"/>
              <a:cs typeface="Caveat"/>
              <a:sym typeface="Caveat"/>
            </a:endParaRPr>
          </a:p>
        </p:txBody>
      </p:sp>
      <p:pic>
        <p:nvPicPr>
          <p:cNvPr id="137" name="Google Shape;137;p23"/>
          <p:cNvPicPr preferRelativeResize="0"/>
          <p:nvPr/>
        </p:nvPicPr>
        <p:blipFill rotWithShape="1">
          <a:blip r:embed="rId4">
            <a:alphaModFix amt="10000"/>
          </a:blip>
          <a:srcRect b="0" l="-3720" r="3719" t="0"/>
          <a:stretch/>
        </p:blipFill>
        <p:spPr>
          <a:xfrm>
            <a:off x="-19325" y="223475"/>
            <a:ext cx="8123374" cy="572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4"/>
          <p:cNvPicPr preferRelativeResize="0"/>
          <p:nvPr/>
        </p:nvPicPr>
        <p:blipFill>
          <a:blip r:embed="rId3">
            <a:alphaModFix amt="10000"/>
          </a:blip>
          <a:stretch>
            <a:fillRect/>
          </a:stretch>
        </p:blipFill>
        <p:spPr>
          <a:xfrm>
            <a:off x="566938" y="796175"/>
            <a:ext cx="8010113" cy="3551150"/>
          </a:xfrm>
          <a:prstGeom prst="rect">
            <a:avLst/>
          </a:prstGeom>
          <a:noFill/>
          <a:ln>
            <a:noFill/>
          </a:ln>
        </p:spPr>
      </p:pic>
      <p:sp>
        <p:nvSpPr>
          <p:cNvPr id="143" name="Google Shape;143;p24"/>
          <p:cNvSpPr txBox="1"/>
          <p:nvPr>
            <p:ph idx="1" type="body"/>
          </p:nvPr>
        </p:nvSpPr>
        <p:spPr>
          <a:xfrm>
            <a:off x="342988" y="1075650"/>
            <a:ext cx="8186100" cy="3416400"/>
          </a:xfrm>
          <a:prstGeom prst="rect">
            <a:avLst/>
          </a:prstGeom>
        </p:spPr>
        <p:txBody>
          <a:bodyPr anchorCtr="0" anchor="ctr" bIns="91425" lIns="91425" spcFirstLastPara="1" rIns="91425" wrap="square" tIns="91425">
            <a:noAutofit/>
          </a:bodyPr>
          <a:lstStyle/>
          <a:p>
            <a:pPr indent="-317500" lvl="0" marL="457200" rtl="0" algn="l">
              <a:lnSpc>
                <a:spcPct val="95000"/>
              </a:lnSpc>
              <a:spcBef>
                <a:spcPts val="0"/>
              </a:spcBef>
              <a:spcAft>
                <a:spcPts val="0"/>
              </a:spcAft>
              <a:buClr>
                <a:srgbClr val="660000"/>
              </a:buClr>
              <a:buSzPts val="1400"/>
              <a:buFont typeface="Caveat"/>
              <a:buChar char="●"/>
            </a:pPr>
            <a:r>
              <a:rPr b="1" lang="tr">
                <a:solidFill>
                  <a:srgbClr val="660000"/>
                </a:solidFill>
                <a:latin typeface="Caveat"/>
                <a:ea typeface="Caveat"/>
                <a:cs typeface="Caveat"/>
                <a:sym typeface="Caveat"/>
              </a:rPr>
              <a:t>Blog Yazıları</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Fındığın yararları ve kullanımlarının yanı sıra tarifler ve pişirme ipuçları hakkında bilgilendirici ve ilgi çekici blog yazıları oluşturmak, Fındık Ocağı'nın sektörde bir düşünce lideri haline gelmesine yardımcı olabilir.</a:t>
            </a:r>
            <a:endParaRPr b="1">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Videolar </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Fındık hasat sürecini gösteren videoların yanı sıra tarif eğitimleri ve şirketin kamera arkası görüntülerinin oluşturulması, sosyal medyadaki marka farkındalığının ve katılımının artmasına yardımcı olabilir.</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İnfografikler </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SzPts val="1100"/>
              <a:buNone/>
            </a:pPr>
            <a:r>
              <a:rPr lang="tr">
                <a:solidFill>
                  <a:srgbClr val="660000"/>
                </a:solidFill>
                <a:latin typeface="Caveat"/>
                <a:ea typeface="Caveat"/>
                <a:cs typeface="Caveat"/>
                <a:sym typeface="Caveat"/>
              </a:rPr>
              <a:t>Fındığın sağlık yararlarının yanı sıra yemek pişirmede ve fırında kullanımıyla ilgili görsel olarak çekici infografikler oluşturmak, daha geniş bir kitlenin ilgisini çekmeye ve sosyal medya paylaşımlarını ve katılımını artırmaya yardımcı olabilir.</a:t>
            </a:r>
            <a:endParaRPr>
              <a:solidFill>
                <a:srgbClr val="660000"/>
              </a:solidFill>
              <a:latin typeface="Caveat"/>
              <a:ea typeface="Caveat"/>
              <a:cs typeface="Caveat"/>
              <a:sym typeface="Caveat"/>
            </a:endParaRPr>
          </a:p>
          <a:p>
            <a:pPr indent="0" lvl="0" marL="0" rtl="0" algn="l">
              <a:lnSpc>
                <a:spcPct val="95000"/>
              </a:lnSpc>
              <a:spcBef>
                <a:spcPts val="1200"/>
              </a:spcBef>
              <a:spcAft>
                <a:spcPts val="1200"/>
              </a:spcAft>
              <a:buSzPts val="275"/>
              <a:buNone/>
            </a:pPr>
            <a:r>
              <a:t/>
            </a:r>
            <a:endParaRPr b="1">
              <a:solidFill>
                <a:srgbClr val="660000"/>
              </a:solidFill>
              <a:latin typeface="Caveat"/>
              <a:ea typeface="Caveat"/>
              <a:cs typeface="Caveat"/>
              <a:sym typeface="Caveat"/>
            </a:endParaRPr>
          </a:p>
        </p:txBody>
      </p:sp>
      <p:sp>
        <p:nvSpPr>
          <p:cNvPr id="144" name="Google Shape;144;p24"/>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İçerik Pazarlama</a:t>
            </a:r>
            <a:endParaRPr b="1" sz="3020">
              <a:solidFill>
                <a:srgbClr val="85200C"/>
              </a:solidFill>
              <a:latin typeface="Caveat"/>
              <a:ea typeface="Caveat"/>
              <a:cs typeface="Caveat"/>
              <a:sym typeface="Caveat"/>
            </a:endParaRPr>
          </a:p>
        </p:txBody>
      </p:sp>
      <p:pic>
        <p:nvPicPr>
          <p:cNvPr id="145" name="Google Shape;145;p24"/>
          <p:cNvPicPr preferRelativeResize="0"/>
          <p:nvPr/>
        </p:nvPicPr>
        <p:blipFill rotWithShape="1">
          <a:blip r:embed="rId4">
            <a:alphaModFix amt="10000"/>
          </a:blip>
          <a:srcRect b="0" l="-3720" r="3719" t="0"/>
          <a:stretch/>
        </p:blipFill>
        <p:spPr>
          <a:xfrm>
            <a:off x="-92375" y="147275"/>
            <a:ext cx="8123374" cy="572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25"/>
          <p:cNvPicPr preferRelativeResize="0"/>
          <p:nvPr/>
        </p:nvPicPr>
        <p:blipFill>
          <a:blip r:embed="rId3">
            <a:alphaModFix amt="10000"/>
          </a:blip>
          <a:stretch>
            <a:fillRect/>
          </a:stretch>
        </p:blipFill>
        <p:spPr>
          <a:xfrm>
            <a:off x="566938" y="796175"/>
            <a:ext cx="8010113" cy="3551150"/>
          </a:xfrm>
          <a:prstGeom prst="rect">
            <a:avLst/>
          </a:prstGeom>
          <a:noFill/>
          <a:ln>
            <a:noFill/>
          </a:ln>
        </p:spPr>
      </p:pic>
      <p:sp>
        <p:nvSpPr>
          <p:cNvPr id="151" name="Google Shape;151;p25"/>
          <p:cNvSpPr txBox="1"/>
          <p:nvPr>
            <p:ph idx="1" type="body"/>
          </p:nvPr>
        </p:nvSpPr>
        <p:spPr>
          <a:xfrm>
            <a:off x="342988" y="1075650"/>
            <a:ext cx="8186100" cy="3416400"/>
          </a:xfrm>
          <a:prstGeom prst="rect">
            <a:avLst/>
          </a:prstGeom>
        </p:spPr>
        <p:txBody>
          <a:bodyPr anchorCtr="0" anchor="ctr" bIns="91425" lIns="91425" spcFirstLastPara="1" rIns="91425" wrap="square" tIns="91425">
            <a:noAutofit/>
          </a:bodyPr>
          <a:lstStyle/>
          <a:p>
            <a:pPr indent="0" lvl="0" marL="0" rtl="0" algn="l">
              <a:lnSpc>
                <a:spcPct val="95000"/>
              </a:lnSpc>
              <a:spcBef>
                <a:spcPts val="0"/>
              </a:spcBef>
              <a:spcAft>
                <a:spcPts val="1200"/>
              </a:spcAft>
              <a:buSzPts val="275"/>
              <a:buNone/>
            </a:pPr>
            <a:r>
              <a:rPr lang="tr" sz="1700">
                <a:solidFill>
                  <a:srgbClr val="660000"/>
                </a:solidFill>
                <a:latin typeface="Caveat"/>
                <a:ea typeface="Caveat"/>
                <a:cs typeface="Caveat"/>
                <a:sym typeface="Caveat"/>
              </a:rPr>
              <a:t>Fındık Ocağı için veriye dayalı analizler sonucu karar almak marka tarafına avantaj sağlayacaktır. Dijital pazarlama stratejisi, temel performans göstergelerinin (KPI'lar) kapsamlı analizine ve kampanyalarımızın sürekli izlenmesine dayanmaktadır. Web sitesi trafiğini, kullanıcı davranışını ve dönüşüm oranlarının yanı sıra sosyal medya etkileşimi ve e-posta açılma oranlarını izlemek için çeşitli analiz araçları kullanır ve kampanyaları gerçek zamanlı olarak optimize etmeye ve maksimum yatırım getirisi sağlamaya olanak tanır.</a:t>
            </a:r>
            <a:endParaRPr sz="1700">
              <a:solidFill>
                <a:srgbClr val="660000"/>
              </a:solidFill>
              <a:latin typeface="Caveat"/>
              <a:ea typeface="Caveat"/>
              <a:cs typeface="Caveat"/>
              <a:sym typeface="Caveat"/>
            </a:endParaRPr>
          </a:p>
        </p:txBody>
      </p:sp>
      <p:sp>
        <p:nvSpPr>
          <p:cNvPr id="152" name="Google Shape;152;p25"/>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Analiz Etme ve Raporlama</a:t>
            </a:r>
            <a:endParaRPr b="1" sz="3020">
              <a:solidFill>
                <a:srgbClr val="85200C"/>
              </a:solidFill>
              <a:latin typeface="Caveat"/>
              <a:ea typeface="Caveat"/>
              <a:cs typeface="Caveat"/>
              <a:sym typeface="Caveat"/>
            </a:endParaRPr>
          </a:p>
        </p:txBody>
      </p:sp>
      <p:pic>
        <p:nvPicPr>
          <p:cNvPr id="153" name="Google Shape;153;p25"/>
          <p:cNvPicPr preferRelativeResize="0"/>
          <p:nvPr/>
        </p:nvPicPr>
        <p:blipFill rotWithShape="1">
          <a:blip r:embed="rId4">
            <a:alphaModFix amt="10000"/>
          </a:blip>
          <a:srcRect b="0" l="-3720" r="3719" t="0"/>
          <a:stretch/>
        </p:blipFill>
        <p:spPr>
          <a:xfrm>
            <a:off x="-16175" y="223475"/>
            <a:ext cx="8123374" cy="572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6"/>
          <p:cNvPicPr preferRelativeResize="0"/>
          <p:nvPr/>
        </p:nvPicPr>
        <p:blipFill>
          <a:blip r:embed="rId3">
            <a:alphaModFix amt="10000"/>
          </a:blip>
          <a:stretch>
            <a:fillRect/>
          </a:stretch>
        </p:blipFill>
        <p:spPr>
          <a:xfrm>
            <a:off x="566938" y="796175"/>
            <a:ext cx="8010113" cy="3551150"/>
          </a:xfrm>
          <a:prstGeom prst="rect">
            <a:avLst/>
          </a:prstGeom>
          <a:noFill/>
          <a:ln>
            <a:noFill/>
          </a:ln>
        </p:spPr>
      </p:pic>
      <p:sp>
        <p:nvSpPr>
          <p:cNvPr id="159" name="Google Shape;159;p26"/>
          <p:cNvSpPr txBox="1"/>
          <p:nvPr>
            <p:ph idx="1" type="body"/>
          </p:nvPr>
        </p:nvSpPr>
        <p:spPr>
          <a:xfrm>
            <a:off x="342988" y="1075650"/>
            <a:ext cx="8186100" cy="3416400"/>
          </a:xfrm>
          <a:prstGeom prst="rect">
            <a:avLst/>
          </a:prstGeom>
        </p:spPr>
        <p:txBody>
          <a:bodyPr anchorCtr="0" anchor="ctr" bIns="91425" lIns="91425" spcFirstLastPara="1" rIns="91425" wrap="square" tIns="91425">
            <a:noAutofit/>
          </a:bodyPr>
          <a:lstStyle/>
          <a:p>
            <a:pPr indent="0" lvl="0" marL="0" rtl="0" algn="ctr">
              <a:lnSpc>
                <a:spcPct val="95000"/>
              </a:lnSpc>
              <a:spcBef>
                <a:spcPts val="0"/>
              </a:spcBef>
              <a:spcAft>
                <a:spcPts val="1200"/>
              </a:spcAft>
              <a:buSzPts val="275"/>
              <a:buNone/>
            </a:pPr>
            <a:r>
              <a:rPr b="1" lang="tr" sz="2000">
                <a:solidFill>
                  <a:srgbClr val="660000"/>
                </a:solidFill>
                <a:latin typeface="Caveat"/>
                <a:ea typeface="Caveat"/>
                <a:cs typeface="Caveat"/>
                <a:sym typeface="Caveat"/>
              </a:rPr>
              <a:t>Teşekkür ederim… &lt;3</a:t>
            </a:r>
            <a:endParaRPr b="1" sz="2000">
              <a:solidFill>
                <a:srgbClr val="660000"/>
              </a:solidFill>
              <a:latin typeface="Caveat"/>
              <a:ea typeface="Caveat"/>
              <a:cs typeface="Caveat"/>
              <a:sym typeface="Cave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14"/>
          <p:cNvPicPr preferRelativeResize="0"/>
          <p:nvPr/>
        </p:nvPicPr>
        <p:blipFill>
          <a:blip r:embed="rId3">
            <a:alphaModFix amt="10000"/>
          </a:blip>
          <a:stretch>
            <a:fillRect/>
          </a:stretch>
        </p:blipFill>
        <p:spPr>
          <a:xfrm>
            <a:off x="155850" y="493300"/>
            <a:ext cx="8832300" cy="3915652"/>
          </a:xfrm>
          <a:prstGeom prst="rect">
            <a:avLst/>
          </a:prstGeom>
          <a:noFill/>
          <a:ln>
            <a:noFill/>
          </a:ln>
          <a:effectLst>
            <a:outerShdw blurRad="57150" rotWithShape="0" algn="bl" dir="5400000" dist="19050">
              <a:srgbClr val="000000">
                <a:alpha val="50000"/>
              </a:srgbClr>
            </a:outerShdw>
          </a:effectLst>
        </p:spPr>
      </p:pic>
      <p:sp>
        <p:nvSpPr>
          <p:cNvPr id="63" name="Google Shape;63;p14"/>
          <p:cNvSpPr txBox="1"/>
          <p:nvPr>
            <p:ph idx="1" type="body"/>
          </p:nvPr>
        </p:nvSpPr>
        <p:spPr>
          <a:xfrm>
            <a:off x="311700" y="680575"/>
            <a:ext cx="8520600" cy="39648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tr">
                <a:solidFill>
                  <a:srgbClr val="660000"/>
                </a:solidFill>
                <a:latin typeface="Caveat"/>
                <a:ea typeface="Caveat"/>
                <a:cs typeface="Caveat"/>
                <a:sym typeface="Caveat"/>
              </a:rPr>
              <a:t>Fındık Ocağı, kaliteli fındık üretimi ve dağıtımı konusunda uzmanlaşmış bir şirkettir. Firma müşterilerine mümkün olan en iyi ürün ve hizmetleri sunmaya kendini adamıştır. 20 yılı aşkın süredir faaliyet göstermekte ve sektörde kalite ve güvenilirlik açısından güçlü bir itibara sahiptir.</a:t>
            </a:r>
            <a:endParaRPr>
              <a:solidFill>
                <a:srgbClr val="660000"/>
              </a:solidFill>
              <a:latin typeface="Caveat"/>
              <a:ea typeface="Caveat"/>
              <a:cs typeface="Caveat"/>
              <a:sym typeface="Cave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p:cNvPicPr preferRelativeResize="0"/>
          <p:nvPr/>
        </p:nvPicPr>
        <p:blipFill>
          <a:blip r:embed="rId3">
            <a:alphaModFix amt="15000"/>
          </a:blip>
          <a:stretch>
            <a:fillRect/>
          </a:stretch>
        </p:blipFill>
        <p:spPr>
          <a:xfrm>
            <a:off x="487600" y="706275"/>
            <a:ext cx="8010113" cy="3551150"/>
          </a:xfrm>
          <a:prstGeom prst="rect">
            <a:avLst/>
          </a:prstGeom>
          <a:noFill/>
          <a:ln>
            <a:noFill/>
          </a:ln>
        </p:spPr>
      </p:pic>
      <p:sp>
        <p:nvSpPr>
          <p:cNvPr id="69" name="Google Shape;69;p15"/>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ctr">
              <a:lnSpc>
                <a:spcPct val="100000"/>
              </a:lnSpc>
              <a:spcBef>
                <a:spcPts val="0"/>
              </a:spcBef>
              <a:spcAft>
                <a:spcPts val="0"/>
              </a:spcAft>
              <a:buClr>
                <a:schemeClr val="dk1"/>
              </a:buClr>
              <a:buSzPts val="1100"/>
              <a:buFont typeface="Arial"/>
              <a:buNone/>
            </a:pPr>
            <a:r>
              <a:rPr lang="tr" sz="2000">
                <a:solidFill>
                  <a:srgbClr val="660000"/>
                </a:solidFill>
                <a:latin typeface="Caveat"/>
                <a:ea typeface="Caveat"/>
                <a:cs typeface="Caveat"/>
                <a:sym typeface="Caveat"/>
              </a:rPr>
              <a:t>Fındık tarımı ve ticaretiyle uğraşan büyük bir ailede doğmuş dört kız kardeş, çocukluklarını yazları fındık bahçelerinde fındık toplayarak ve fındık harmanlarını havuz gibi kullanarak geçirdiler. İlk ticaretleri daha yeni okuma yazmayı öğrenirken, topladıkları fındıkları satarak başladı. O zaman emeğin karşılığını alarak elde ettikleri kazancın tadı damaklarında kaldı ve sonrasında üniversiteden farklı bölümlerden mezun olsalar da, bu tutku onları tekrar bir araya getirdi.</a:t>
            </a:r>
            <a:endParaRPr sz="2000">
              <a:solidFill>
                <a:srgbClr val="660000"/>
              </a:solidFill>
              <a:latin typeface="Caveat"/>
              <a:ea typeface="Caveat"/>
              <a:cs typeface="Caveat"/>
              <a:sym typeface="Caveat"/>
            </a:endParaRPr>
          </a:p>
          <a:p>
            <a:pPr indent="0" lvl="0" marL="0" rtl="0" algn="l">
              <a:spcBef>
                <a:spcPts val="0"/>
              </a:spcBef>
              <a:spcAft>
                <a:spcPts val="1200"/>
              </a:spcAft>
              <a:buNone/>
            </a:pPr>
            <a:r>
              <a:t/>
            </a:r>
            <a:endParaRPr/>
          </a:p>
        </p:txBody>
      </p:sp>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Fındık Ocağı’nın Hikayesi</a:t>
            </a:r>
            <a:endParaRPr b="1" sz="3020">
              <a:solidFill>
                <a:srgbClr val="85200C"/>
              </a:solidFill>
              <a:latin typeface="Caveat"/>
              <a:ea typeface="Caveat"/>
              <a:cs typeface="Caveat"/>
              <a:sym typeface="Cave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pic>
        <p:nvPicPr>
          <p:cNvPr id="75" name="Google Shape;75;p16"/>
          <p:cNvPicPr preferRelativeResize="0"/>
          <p:nvPr/>
        </p:nvPicPr>
        <p:blipFill>
          <a:blip r:embed="rId3">
            <a:alphaModFix amt="10000"/>
          </a:blip>
          <a:stretch>
            <a:fillRect/>
          </a:stretch>
        </p:blipFill>
        <p:spPr>
          <a:xfrm>
            <a:off x="176550" y="623100"/>
            <a:ext cx="8790900" cy="3897300"/>
          </a:xfrm>
          <a:prstGeom prst="rect">
            <a:avLst/>
          </a:prstGeom>
          <a:noFill/>
          <a:ln>
            <a:noFill/>
          </a:ln>
        </p:spPr>
      </p:pic>
      <p:sp>
        <p:nvSpPr>
          <p:cNvPr id="76" name="Google Shape;76;p16"/>
          <p:cNvSpPr txBox="1"/>
          <p:nvPr>
            <p:ph idx="1" type="body"/>
          </p:nvPr>
        </p:nvSpPr>
        <p:spPr>
          <a:xfrm>
            <a:off x="283400" y="671175"/>
            <a:ext cx="3999900" cy="34164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tr" sz="2000">
                <a:solidFill>
                  <a:srgbClr val="660000"/>
                </a:solidFill>
                <a:latin typeface="Caveat Medium"/>
                <a:ea typeface="Caveat Medium"/>
                <a:cs typeface="Caveat Medium"/>
                <a:sym typeface="Caveat Medium"/>
              </a:rPr>
              <a:t>Vizyon</a:t>
            </a:r>
            <a:br>
              <a:rPr lang="tr" sz="2000">
                <a:solidFill>
                  <a:srgbClr val="660000"/>
                </a:solidFill>
                <a:latin typeface="Caveat Medium"/>
                <a:ea typeface="Caveat Medium"/>
                <a:cs typeface="Caveat Medium"/>
                <a:sym typeface="Caveat Medium"/>
              </a:rPr>
            </a:br>
            <a:br>
              <a:rPr lang="tr" sz="2000">
                <a:solidFill>
                  <a:srgbClr val="660000"/>
                </a:solidFill>
                <a:latin typeface="Caveat Medium"/>
                <a:ea typeface="Caveat Medium"/>
                <a:cs typeface="Caveat Medium"/>
                <a:sym typeface="Caveat Medium"/>
              </a:rPr>
            </a:br>
            <a:r>
              <a:rPr lang="tr" sz="2000">
                <a:solidFill>
                  <a:srgbClr val="660000"/>
                </a:solidFill>
                <a:latin typeface="Caveat Medium"/>
                <a:ea typeface="Caveat Medium"/>
                <a:cs typeface="Caveat Medium"/>
                <a:sym typeface="Caveat Medium"/>
              </a:rPr>
              <a:t>Fındık Ocağı, fındık üretim ve ticaretinde lider bir marka olmayı hedefler. Vizyonu, müşterilerine en kaliteli fındık ürünlerini sunarak onların hayatlarını daha lezzetli hale getirmektir. Aynı zamanda çevresel sürdürülebilirliği teşvik etmeyi ve yerel topluluklara destek sağlamayı amaçlar.</a:t>
            </a:r>
            <a:endParaRPr sz="2000">
              <a:solidFill>
                <a:srgbClr val="660000"/>
              </a:solidFill>
              <a:latin typeface="Caveat Medium"/>
              <a:ea typeface="Caveat Medium"/>
              <a:cs typeface="Caveat Medium"/>
              <a:sym typeface="Caveat Medium"/>
            </a:endParaRPr>
          </a:p>
        </p:txBody>
      </p:sp>
      <p:sp>
        <p:nvSpPr>
          <p:cNvPr id="77" name="Google Shape;77;p16"/>
          <p:cNvSpPr txBox="1"/>
          <p:nvPr>
            <p:ph idx="2" type="body"/>
          </p:nvPr>
        </p:nvSpPr>
        <p:spPr>
          <a:xfrm>
            <a:off x="4889050" y="623100"/>
            <a:ext cx="3999900" cy="3416400"/>
          </a:xfrm>
          <a:prstGeom prst="rect">
            <a:avLst/>
          </a:prstGeom>
        </p:spPr>
        <p:txBody>
          <a:bodyPr anchorCtr="0" anchor="ctr" bIns="91425" lIns="91425" spcFirstLastPara="1" rIns="91425" wrap="square" tIns="91425">
            <a:normAutofit lnSpcReduction="10000"/>
          </a:bodyPr>
          <a:lstStyle/>
          <a:p>
            <a:pPr indent="0" lvl="0" marL="0" rtl="0" algn="ctr">
              <a:spcBef>
                <a:spcPts val="0"/>
              </a:spcBef>
              <a:spcAft>
                <a:spcPts val="1200"/>
              </a:spcAft>
              <a:buNone/>
            </a:pPr>
            <a:r>
              <a:rPr lang="tr" sz="1900">
                <a:solidFill>
                  <a:srgbClr val="660000"/>
                </a:solidFill>
                <a:latin typeface="Caveat Medium"/>
                <a:ea typeface="Caveat Medium"/>
                <a:cs typeface="Caveat Medium"/>
                <a:sym typeface="Caveat Medium"/>
              </a:rPr>
              <a:t>Misyon</a:t>
            </a:r>
            <a:br>
              <a:rPr lang="tr" sz="1900">
                <a:solidFill>
                  <a:srgbClr val="660000"/>
                </a:solidFill>
                <a:latin typeface="Caveat Medium"/>
                <a:ea typeface="Caveat Medium"/>
                <a:cs typeface="Caveat Medium"/>
                <a:sym typeface="Caveat Medium"/>
              </a:rPr>
            </a:br>
            <a:br>
              <a:rPr lang="tr" sz="1900">
                <a:solidFill>
                  <a:srgbClr val="660000"/>
                </a:solidFill>
                <a:latin typeface="Caveat Medium"/>
                <a:ea typeface="Caveat Medium"/>
                <a:cs typeface="Caveat Medium"/>
                <a:sym typeface="Caveat Medium"/>
              </a:rPr>
            </a:br>
            <a:r>
              <a:rPr lang="tr" sz="1900">
                <a:solidFill>
                  <a:srgbClr val="660000"/>
                </a:solidFill>
                <a:latin typeface="Caveat Medium"/>
                <a:ea typeface="Caveat Medium"/>
                <a:cs typeface="Caveat Medium"/>
                <a:sym typeface="Caveat Medium"/>
              </a:rPr>
              <a:t>Fındık Ocağı, yüksek kaliteli fındık ürünlerini üretmek ve müşterilerine sunmak için sürekli çaba sarf eder. Müşteri memnuniyetini en üst düzeye çıkarmak için kalite, güvenilirlik ve yenilikçilik ilkelerine bağlıdır. Aynı zamanda çevresel sorumluluğunu yerine getirerek doğal kaynakları korumayı ve yerel toplulukları desteklemeyi taahhüt etmektedir.</a:t>
            </a:r>
            <a:endParaRPr sz="1900">
              <a:solidFill>
                <a:srgbClr val="660000"/>
              </a:solidFill>
              <a:latin typeface="Caveat Medium"/>
              <a:ea typeface="Caveat Medium"/>
              <a:cs typeface="Caveat Medium"/>
              <a:sym typeface="Caveat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a:blip r:embed="rId3">
            <a:alphaModFix amt="10000"/>
          </a:blip>
          <a:stretch>
            <a:fillRect/>
          </a:stretch>
        </p:blipFill>
        <p:spPr>
          <a:xfrm>
            <a:off x="176550" y="623100"/>
            <a:ext cx="8790900" cy="3897300"/>
          </a:xfrm>
          <a:prstGeom prst="rect">
            <a:avLst/>
          </a:prstGeom>
          <a:noFill/>
          <a:ln>
            <a:noFill/>
          </a:ln>
        </p:spPr>
      </p:pic>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solidFill>
                  <a:srgbClr val="660000"/>
                </a:solidFill>
                <a:latin typeface="Caveat"/>
                <a:ea typeface="Caveat"/>
                <a:cs typeface="Caveat"/>
                <a:sym typeface="Caveat"/>
              </a:rPr>
              <a:t>Mevcut Dijital Varlık ve Dijital  Strateji Adımları</a:t>
            </a:r>
            <a:endParaRPr>
              <a:solidFill>
                <a:srgbClr val="660000"/>
              </a:solidFill>
              <a:latin typeface="Caveat"/>
              <a:ea typeface="Caveat"/>
              <a:cs typeface="Caveat"/>
              <a:sym typeface="Caveat"/>
            </a:endParaRPr>
          </a:p>
        </p:txBody>
      </p:sp>
      <p:sp>
        <p:nvSpPr>
          <p:cNvPr id="84" name="Google Shape;84;p17"/>
          <p:cNvSpPr txBox="1"/>
          <p:nvPr>
            <p:ph idx="1" type="body"/>
          </p:nvPr>
        </p:nvSpPr>
        <p:spPr>
          <a:xfrm>
            <a:off x="311700" y="1152475"/>
            <a:ext cx="3999900" cy="3416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tr" sz="2000">
                <a:solidFill>
                  <a:srgbClr val="660000"/>
                </a:solidFill>
                <a:latin typeface="Caveat"/>
                <a:ea typeface="Caveat"/>
                <a:cs typeface="Caveat"/>
                <a:sym typeface="Caveat"/>
              </a:rPr>
              <a:t>Fındık Ocağı'nın halihazırda şirket ve ürünleri hakkında bilgilerin yer aldığı temel bir web sitesi bulunmaktadır. Web sitesi arama motorları için optimize edilmemiş olduğu için yeterince web sitesi trafiği bulunmamaktadır. Şirketin Facebook ve Instagram'da da sosyal medya hesapları var ancak bunlar düzenli olarak güncellenmiyor ve önemli bir takipçi sayısına sahip değil.</a:t>
            </a:r>
            <a:endParaRPr sz="2000">
              <a:solidFill>
                <a:srgbClr val="660000"/>
              </a:solidFill>
              <a:latin typeface="Caveat"/>
              <a:ea typeface="Caveat"/>
              <a:cs typeface="Caveat"/>
              <a:sym typeface="Caveat"/>
            </a:endParaRPr>
          </a:p>
        </p:txBody>
      </p:sp>
      <p:sp>
        <p:nvSpPr>
          <p:cNvPr id="85" name="Google Shape;85;p17"/>
          <p:cNvSpPr txBox="1"/>
          <p:nvPr>
            <p:ph idx="2" type="body"/>
          </p:nvPr>
        </p:nvSpPr>
        <p:spPr>
          <a:xfrm>
            <a:off x="4832400" y="1152475"/>
            <a:ext cx="3999900" cy="3416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tr" sz="2300">
                <a:solidFill>
                  <a:srgbClr val="660000"/>
                </a:solidFill>
                <a:latin typeface="Caveat"/>
                <a:ea typeface="Caveat"/>
                <a:cs typeface="Caveat"/>
                <a:sym typeface="Caveat"/>
              </a:rPr>
              <a:t>Marka adına dijital strateji hedefi olarak belirlenen: “</a:t>
            </a:r>
            <a:r>
              <a:rPr b="1" lang="tr" sz="2300">
                <a:solidFill>
                  <a:srgbClr val="660000"/>
                </a:solidFill>
                <a:latin typeface="Caveat"/>
                <a:ea typeface="Caveat"/>
                <a:cs typeface="Caveat"/>
                <a:sym typeface="Caveat"/>
              </a:rPr>
              <a:t>Dijitalde güçlü bir marka algısı inşa ederek satışları arttırmak”</a:t>
            </a:r>
            <a:r>
              <a:rPr lang="tr" sz="2300">
                <a:solidFill>
                  <a:srgbClr val="660000"/>
                </a:solidFill>
                <a:latin typeface="Caveat"/>
                <a:ea typeface="Caveat"/>
                <a:cs typeface="Caveat"/>
                <a:sym typeface="Caveat"/>
              </a:rPr>
              <a:t> var.</a:t>
            </a:r>
            <a:endParaRPr sz="3200">
              <a:solidFill>
                <a:srgbClr val="660000"/>
              </a:solidFill>
              <a:latin typeface="Caveat"/>
              <a:ea typeface="Caveat"/>
              <a:cs typeface="Caveat"/>
              <a:sym typeface="Caveat"/>
            </a:endParaRPr>
          </a:p>
          <a:p>
            <a:pPr indent="0" lvl="0" marL="0" rtl="0" algn="ctr">
              <a:spcBef>
                <a:spcPts val="1200"/>
              </a:spcBef>
              <a:spcAft>
                <a:spcPts val="0"/>
              </a:spcAft>
              <a:buClr>
                <a:schemeClr val="dk1"/>
              </a:buClr>
              <a:buSzPts val="1100"/>
              <a:buFont typeface="Arial"/>
              <a:buNone/>
            </a:pPr>
            <a:r>
              <a:t/>
            </a:r>
            <a:endParaRPr sz="2300">
              <a:solidFill>
                <a:srgbClr val="660000"/>
              </a:solidFill>
              <a:latin typeface="Caveat"/>
              <a:ea typeface="Caveat"/>
              <a:cs typeface="Caveat"/>
              <a:sym typeface="Caveat"/>
            </a:endParaRPr>
          </a:p>
          <a:p>
            <a:pPr indent="0" lvl="0" marL="0" rtl="0" algn="ctr">
              <a:spcBef>
                <a:spcPts val="1200"/>
              </a:spcBef>
              <a:spcAft>
                <a:spcPts val="1200"/>
              </a:spcAft>
              <a:buNone/>
            </a:pPr>
            <a:r>
              <a:t/>
            </a:r>
            <a:endParaRPr sz="2300">
              <a:solidFill>
                <a:srgbClr val="660000"/>
              </a:solidFill>
              <a:latin typeface="Caveat"/>
              <a:ea typeface="Caveat"/>
              <a:cs typeface="Caveat"/>
              <a:sym typeface="Cave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8"/>
          <p:cNvPicPr preferRelativeResize="0"/>
          <p:nvPr/>
        </p:nvPicPr>
        <p:blipFill>
          <a:blip r:embed="rId3">
            <a:alphaModFix amt="10000"/>
          </a:blip>
          <a:stretch>
            <a:fillRect/>
          </a:stretch>
        </p:blipFill>
        <p:spPr>
          <a:xfrm>
            <a:off x="176550" y="623100"/>
            <a:ext cx="8790900" cy="3897300"/>
          </a:xfrm>
          <a:prstGeom prst="rect">
            <a:avLst/>
          </a:prstGeom>
          <a:noFill/>
          <a:ln>
            <a:noFill/>
          </a:ln>
        </p:spPr>
      </p:pic>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solidFill>
                  <a:srgbClr val="660000"/>
                </a:solidFill>
                <a:latin typeface="Caveat Medium"/>
                <a:ea typeface="Caveat Medium"/>
                <a:cs typeface="Caveat Medium"/>
                <a:sym typeface="Caveat Medium"/>
              </a:rPr>
              <a:t>Hedef Kitle Analizi</a:t>
            </a:r>
            <a:endParaRPr>
              <a:solidFill>
                <a:srgbClr val="660000"/>
              </a:solidFill>
              <a:latin typeface="Caveat Medium"/>
              <a:ea typeface="Caveat Medium"/>
              <a:cs typeface="Caveat Medium"/>
              <a:sym typeface="Caveat Medium"/>
            </a:endParaRPr>
          </a:p>
        </p:txBody>
      </p:sp>
      <p:sp>
        <p:nvSpPr>
          <p:cNvPr id="92" name="Google Shape;92;p18"/>
          <p:cNvSpPr txBox="1"/>
          <p:nvPr>
            <p:ph idx="1" type="body"/>
          </p:nvPr>
        </p:nvSpPr>
        <p:spPr>
          <a:xfrm>
            <a:off x="311700" y="1152475"/>
            <a:ext cx="39999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tr" sz="2000">
                <a:solidFill>
                  <a:srgbClr val="660000"/>
                </a:solidFill>
                <a:latin typeface="Caveat"/>
                <a:ea typeface="Caveat"/>
                <a:cs typeface="Caveat"/>
                <a:sym typeface="Caveat"/>
              </a:rPr>
              <a:t>Demografi</a:t>
            </a:r>
            <a:endParaRPr sz="2000">
              <a:solidFill>
                <a:srgbClr val="660000"/>
              </a:solidFill>
              <a:latin typeface="Caveat"/>
              <a:ea typeface="Caveat"/>
              <a:cs typeface="Caveat"/>
              <a:sym typeface="Caveat"/>
            </a:endParaRPr>
          </a:p>
          <a:p>
            <a:pPr indent="0" lvl="0" marL="0" rtl="0" algn="l">
              <a:spcBef>
                <a:spcPts val="1200"/>
              </a:spcBef>
              <a:spcAft>
                <a:spcPts val="1200"/>
              </a:spcAft>
              <a:buNone/>
            </a:pPr>
            <a:br>
              <a:rPr lang="tr" sz="2000">
                <a:solidFill>
                  <a:srgbClr val="660000"/>
                </a:solidFill>
                <a:latin typeface="Caveat"/>
                <a:ea typeface="Caveat"/>
                <a:cs typeface="Caveat"/>
                <a:sym typeface="Caveat"/>
              </a:rPr>
            </a:br>
            <a:r>
              <a:rPr lang="tr" sz="2000">
                <a:solidFill>
                  <a:srgbClr val="660000"/>
                </a:solidFill>
                <a:latin typeface="Caveat"/>
                <a:ea typeface="Caveat"/>
                <a:cs typeface="Caveat"/>
                <a:sym typeface="Caveat"/>
              </a:rPr>
              <a:t>Hedef kitle; öncelikle 25-45 yaş arası, sağlık bilincine sahip, doğal gıdalara ilgi duyan bireylerdir. Daha yüksek bir gelire sahip olmaları ve kentsel alanlarda bulunmaları muhtemeldir.</a:t>
            </a:r>
            <a:endParaRPr sz="2000">
              <a:solidFill>
                <a:srgbClr val="660000"/>
              </a:solidFill>
              <a:latin typeface="Caveat"/>
              <a:ea typeface="Caveat"/>
              <a:cs typeface="Caveat"/>
              <a:sym typeface="Caveat"/>
            </a:endParaRPr>
          </a:p>
        </p:txBody>
      </p:sp>
      <p:sp>
        <p:nvSpPr>
          <p:cNvPr id="93" name="Google Shape;93;p18"/>
          <p:cNvSpPr txBox="1"/>
          <p:nvPr>
            <p:ph idx="2" type="body"/>
          </p:nvPr>
        </p:nvSpPr>
        <p:spPr>
          <a:xfrm>
            <a:off x="4917325" y="1273975"/>
            <a:ext cx="3999900" cy="3294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tr" sz="2000">
                <a:solidFill>
                  <a:srgbClr val="660000"/>
                </a:solidFill>
                <a:latin typeface="Caveat"/>
                <a:ea typeface="Caveat"/>
                <a:cs typeface="Caveat"/>
                <a:sym typeface="Caveat"/>
              </a:rPr>
              <a:t>Davranışsal Özellikler </a:t>
            </a:r>
            <a:endParaRPr sz="2000">
              <a:solidFill>
                <a:srgbClr val="660000"/>
              </a:solidFill>
              <a:latin typeface="Caveat"/>
              <a:ea typeface="Caveat"/>
              <a:cs typeface="Caveat"/>
              <a:sym typeface="Caveat"/>
            </a:endParaRPr>
          </a:p>
          <a:p>
            <a:pPr indent="0" lvl="0" marL="0" rtl="0" algn="l">
              <a:spcBef>
                <a:spcPts val="1200"/>
              </a:spcBef>
              <a:spcAft>
                <a:spcPts val="1200"/>
              </a:spcAft>
              <a:buNone/>
            </a:pPr>
            <a:r>
              <a:rPr lang="tr" sz="2000">
                <a:solidFill>
                  <a:srgbClr val="660000"/>
                </a:solidFill>
                <a:latin typeface="Caveat"/>
                <a:ea typeface="Caveat"/>
                <a:cs typeface="Caveat"/>
                <a:sym typeface="Caveat"/>
              </a:rPr>
              <a:t>Hedef kitle muhtemelen satın almadan önce ürünleri araştırıyor ve kalite ve sürdürülebilirliğe yüksek değer veriyor. Ayrıca sosyal medyadaki markalarla etkileşime geçmeleri ve etkileyicilerden kişiselleştirilmiş öneriler almaları da muhtemeldir.</a:t>
            </a:r>
            <a:endParaRPr sz="2000">
              <a:solidFill>
                <a:srgbClr val="660000"/>
              </a:solidFill>
              <a:latin typeface="Caveat"/>
              <a:ea typeface="Caveat"/>
              <a:cs typeface="Caveat"/>
              <a:sym typeface="Cave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9"/>
          <p:cNvPicPr preferRelativeResize="0"/>
          <p:nvPr/>
        </p:nvPicPr>
        <p:blipFill>
          <a:blip r:embed="rId3">
            <a:alphaModFix amt="10000"/>
          </a:blip>
          <a:stretch>
            <a:fillRect/>
          </a:stretch>
        </p:blipFill>
        <p:spPr>
          <a:xfrm>
            <a:off x="176550" y="623100"/>
            <a:ext cx="8790900" cy="3897300"/>
          </a:xfrm>
          <a:prstGeom prst="rect">
            <a:avLst/>
          </a:prstGeom>
          <a:noFill/>
          <a:ln>
            <a:noFill/>
          </a:ln>
        </p:spPr>
      </p:pic>
      <p:sp>
        <p:nvSpPr>
          <p:cNvPr id="99" name="Google Shape;99;p19"/>
          <p:cNvSpPr txBox="1"/>
          <p:nvPr>
            <p:ph type="title"/>
          </p:nvPr>
        </p:nvSpPr>
        <p:spPr>
          <a:xfrm>
            <a:off x="311700" y="216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solidFill>
                  <a:srgbClr val="660000"/>
                </a:solidFill>
                <a:latin typeface="Caveat Medium"/>
                <a:ea typeface="Caveat Medium"/>
                <a:cs typeface="Caveat Medium"/>
                <a:sym typeface="Caveat Medium"/>
              </a:rPr>
              <a:t>Rekabet Analizi</a:t>
            </a:r>
            <a:br>
              <a:rPr lang="tr" sz="1544">
                <a:solidFill>
                  <a:srgbClr val="990000"/>
                </a:solidFill>
                <a:latin typeface="Caveat"/>
                <a:ea typeface="Caveat"/>
                <a:cs typeface="Caveat"/>
                <a:sym typeface="Caveat"/>
              </a:rPr>
            </a:br>
            <a:r>
              <a:rPr lang="tr" sz="1544">
                <a:solidFill>
                  <a:srgbClr val="990000"/>
                </a:solidFill>
                <a:latin typeface="Caveat"/>
                <a:ea typeface="Caveat"/>
                <a:cs typeface="Caveat"/>
                <a:sym typeface="Caveat"/>
              </a:rPr>
              <a:t>Bu analiz, markanın güçlü ve zayıf yönlerini, pazar fırsatlarını ve tehditleri belirlemede yardımcı olacaktır.</a:t>
            </a:r>
            <a:endParaRPr sz="1544">
              <a:solidFill>
                <a:srgbClr val="990000"/>
              </a:solidFill>
              <a:latin typeface="Caveat"/>
              <a:ea typeface="Caveat"/>
              <a:cs typeface="Caveat"/>
              <a:sym typeface="Caveat"/>
            </a:endParaRPr>
          </a:p>
        </p:txBody>
      </p:sp>
      <p:sp>
        <p:nvSpPr>
          <p:cNvPr id="100" name="Google Shape;100;p19"/>
          <p:cNvSpPr txBox="1"/>
          <p:nvPr>
            <p:ph idx="1" type="body"/>
          </p:nvPr>
        </p:nvSpPr>
        <p:spPr>
          <a:xfrm>
            <a:off x="264525" y="2811175"/>
            <a:ext cx="2511300" cy="181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tr">
                <a:solidFill>
                  <a:srgbClr val="660000"/>
                </a:solidFill>
                <a:latin typeface="Caveat"/>
                <a:ea typeface="Caveat"/>
                <a:cs typeface="Caveat"/>
                <a:sym typeface="Caveat"/>
              </a:rPr>
              <a:t>Rakip Web Sitesi</a:t>
            </a:r>
            <a:br>
              <a:rPr lang="tr">
                <a:solidFill>
                  <a:srgbClr val="660000"/>
                </a:solidFill>
                <a:latin typeface="Caveat"/>
                <a:ea typeface="Caveat"/>
                <a:cs typeface="Caveat"/>
                <a:sym typeface="Caveat"/>
              </a:rPr>
            </a:br>
            <a:r>
              <a:rPr lang="tr">
                <a:solidFill>
                  <a:srgbClr val="660000"/>
                </a:solidFill>
                <a:latin typeface="Caveat"/>
                <a:ea typeface="Caveat"/>
                <a:cs typeface="Caveat"/>
                <a:sym typeface="Caveat"/>
              </a:rPr>
              <a:t> Analizi Güçlü yönleri, zayıf yönleri ve fırsatları belirlemek için rakip web sitelerinin derinlemesine analizi.</a:t>
            </a:r>
            <a:endParaRPr>
              <a:solidFill>
                <a:srgbClr val="660000"/>
              </a:solidFill>
              <a:latin typeface="Caveat"/>
              <a:ea typeface="Caveat"/>
              <a:cs typeface="Caveat"/>
              <a:sym typeface="Caveat"/>
            </a:endParaRPr>
          </a:p>
        </p:txBody>
      </p:sp>
      <p:sp>
        <p:nvSpPr>
          <p:cNvPr id="101" name="Google Shape;101;p19"/>
          <p:cNvSpPr txBox="1"/>
          <p:nvPr>
            <p:ph idx="1" type="body"/>
          </p:nvPr>
        </p:nvSpPr>
        <p:spPr>
          <a:xfrm>
            <a:off x="3316350" y="2811175"/>
            <a:ext cx="2511300" cy="181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tr">
                <a:solidFill>
                  <a:srgbClr val="660000"/>
                </a:solidFill>
                <a:latin typeface="Caveat"/>
                <a:ea typeface="Caveat"/>
                <a:cs typeface="Caveat"/>
                <a:sym typeface="Caveat"/>
              </a:rPr>
              <a:t>Sosyal Medya Analizi </a:t>
            </a:r>
            <a:br>
              <a:rPr lang="tr">
                <a:solidFill>
                  <a:srgbClr val="660000"/>
                </a:solidFill>
                <a:latin typeface="Caveat"/>
                <a:ea typeface="Caveat"/>
                <a:cs typeface="Caveat"/>
                <a:sym typeface="Caveat"/>
              </a:rPr>
            </a:br>
            <a:r>
              <a:rPr lang="tr">
                <a:solidFill>
                  <a:srgbClr val="660000"/>
                </a:solidFill>
                <a:latin typeface="Caveat"/>
                <a:ea typeface="Caveat"/>
                <a:cs typeface="Caveat"/>
                <a:sym typeface="Caveat"/>
              </a:rPr>
              <a:t>Katılım ölçümlerini, içerik stratejisini ve iyileştirilecek alanları belirlemek için rakip sosyal medya kanallarının analizi.</a:t>
            </a:r>
            <a:endParaRPr>
              <a:solidFill>
                <a:srgbClr val="660000"/>
              </a:solidFill>
              <a:latin typeface="Caveat"/>
              <a:ea typeface="Caveat"/>
              <a:cs typeface="Caveat"/>
              <a:sym typeface="Caveat"/>
            </a:endParaRPr>
          </a:p>
        </p:txBody>
      </p:sp>
      <p:sp>
        <p:nvSpPr>
          <p:cNvPr id="102" name="Google Shape;102;p19"/>
          <p:cNvSpPr txBox="1"/>
          <p:nvPr>
            <p:ph idx="1" type="body"/>
          </p:nvPr>
        </p:nvSpPr>
        <p:spPr>
          <a:xfrm>
            <a:off x="6456150" y="2811175"/>
            <a:ext cx="2511300" cy="181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tr">
                <a:solidFill>
                  <a:srgbClr val="660000"/>
                </a:solidFill>
                <a:latin typeface="Caveat"/>
                <a:ea typeface="Caveat"/>
                <a:cs typeface="Caveat"/>
                <a:sym typeface="Caveat"/>
              </a:rPr>
              <a:t>E-posta Reklamlar</a:t>
            </a:r>
            <a:br>
              <a:rPr lang="tr">
                <a:solidFill>
                  <a:srgbClr val="660000"/>
                </a:solidFill>
                <a:latin typeface="Caveat"/>
                <a:ea typeface="Caveat"/>
                <a:cs typeface="Caveat"/>
                <a:sym typeface="Caveat"/>
              </a:rPr>
            </a:br>
            <a:r>
              <a:rPr lang="tr">
                <a:solidFill>
                  <a:srgbClr val="660000"/>
                </a:solidFill>
                <a:latin typeface="Caveat"/>
                <a:ea typeface="Caveat"/>
                <a:cs typeface="Caveat"/>
                <a:sym typeface="Caveat"/>
              </a:rPr>
              <a:t>Analizi Hedef kitlede yankı uyandıran konu satırlarını, mesajları ve harekete geçirici mesajları belirlemek için rakip e-posta kampanyalarının analizi.</a:t>
            </a:r>
            <a:endParaRPr>
              <a:solidFill>
                <a:srgbClr val="660000"/>
              </a:solidFill>
              <a:latin typeface="Caveat"/>
              <a:ea typeface="Caveat"/>
              <a:cs typeface="Caveat"/>
              <a:sym typeface="Caveat"/>
            </a:endParaRPr>
          </a:p>
        </p:txBody>
      </p:sp>
      <p:pic>
        <p:nvPicPr>
          <p:cNvPr id="103" name="Google Shape;103;p19"/>
          <p:cNvPicPr preferRelativeResize="0"/>
          <p:nvPr/>
        </p:nvPicPr>
        <p:blipFill>
          <a:blip r:embed="rId4">
            <a:alphaModFix/>
          </a:blip>
          <a:stretch>
            <a:fillRect/>
          </a:stretch>
        </p:blipFill>
        <p:spPr>
          <a:xfrm>
            <a:off x="703433" y="1101462"/>
            <a:ext cx="1633475" cy="1633500"/>
          </a:xfrm>
          <a:prstGeom prst="rect">
            <a:avLst/>
          </a:prstGeom>
          <a:noFill/>
          <a:ln>
            <a:noFill/>
          </a:ln>
        </p:spPr>
      </p:pic>
      <p:pic>
        <p:nvPicPr>
          <p:cNvPr id="104" name="Google Shape;104;p19"/>
          <p:cNvPicPr preferRelativeResize="0"/>
          <p:nvPr/>
        </p:nvPicPr>
        <p:blipFill>
          <a:blip r:embed="rId5">
            <a:alphaModFix/>
          </a:blip>
          <a:stretch>
            <a:fillRect/>
          </a:stretch>
        </p:blipFill>
        <p:spPr>
          <a:xfrm>
            <a:off x="3755263" y="1101475"/>
            <a:ext cx="1633475" cy="1633475"/>
          </a:xfrm>
          <a:prstGeom prst="rect">
            <a:avLst/>
          </a:prstGeom>
          <a:noFill/>
          <a:ln>
            <a:noFill/>
          </a:ln>
        </p:spPr>
      </p:pic>
      <p:pic>
        <p:nvPicPr>
          <p:cNvPr id="105" name="Google Shape;105;p19"/>
          <p:cNvPicPr preferRelativeResize="0"/>
          <p:nvPr/>
        </p:nvPicPr>
        <p:blipFill>
          <a:blip r:embed="rId6">
            <a:alphaModFix/>
          </a:blip>
          <a:stretch>
            <a:fillRect/>
          </a:stretch>
        </p:blipFill>
        <p:spPr>
          <a:xfrm>
            <a:off x="6866313" y="1072725"/>
            <a:ext cx="1690975" cy="1690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20"/>
          <p:cNvPicPr preferRelativeResize="0"/>
          <p:nvPr/>
        </p:nvPicPr>
        <p:blipFill>
          <a:blip r:embed="rId3">
            <a:alphaModFix amt="10000"/>
          </a:blip>
          <a:stretch>
            <a:fillRect/>
          </a:stretch>
        </p:blipFill>
        <p:spPr>
          <a:xfrm>
            <a:off x="487600" y="706275"/>
            <a:ext cx="8010113" cy="3551150"/>
          </a:xfrm>
          <a:prstGeom prst="rect">
            <a:avLst/>
          </a:prstGeom>
          <a:noFill/>
          <a:ln>
            <a:noFill/>
          </a:ln>
        </p:spPr>
      </p:pic>
      <p:sp>
        <p:nvSpPr>
          <p:cNvPr id="111" name="Google Shape;111;p20"/>
          <p:cNvSpPr txBox="1"/>
          <p:nvPr>
            <p:ph idx="1" type="body"/>
          </p:nvPr>
        </p:nvSpPr>
        <p:spPr>
          <a:xfrm>
            <a:off x="311700" y="905775"/>
            <a:ext cx="3999900" cy="3416400"/>
          </a:xfrm>
          <a:prstGeom prst="rect">
            <a:avLst/>
          </a:prstGeom>
        </p:spPr>
        <p:txBody>
          <a:bodyPr anchorCtr="0" anchor="ctr" bIns="91425" lIns="91425" spcFirstLastPara="1" rIns="91425" wrap="square" tIns="91425">
            <a:noAutofit/>
          </a:bodyPr>
          <a:lstStyle/>
          <a:p>
            <a:pPr indent="-317500" lvl="0" marL="457200" rtl="0" algn="l">
              <a:lnSpc>
                <a:spcPct val="95000"/>
              </a:lnSpc>
              <a:spcBef>
                <a:spcPts val="0"/>
              </a:spcBef>
              <a:spcAft>
                <a:spcPts val="0"/>
              </a:spcAft>
              <a:buClr>
                <a:srgbClr val="660000"/>
              </a:buClr>
              <a:buSzPts val="1400"/>
              <a:buFont typeface="Caveat"/>
              <a:buChar char="●"/>
            </a:pPr>
            <a:r>
              <a:rPr b="1" lang="tr">
                <a:solidFill>
                  <a:srgbClr val="660000"/>
                </a:solidFill>
                <a:latin typeface="Caveat"/>
                <a:ea typeface="Caveat"/>
                <a:cs typeface="Caveat"/>
                <a:sym typeface="Caveat"/>
              </a:rPr>
              <a:t>Arama Motoru Optimizasyonu (SEO)</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275"/>
              <a:buFont typeface="Arial"/>
              <a:buNone/>
            </a:pPr>
            <a:r>
              <a:rPr lang="tr">
                <a:solidFill>
                  <a:srgbClr val="660000"/>
                </a:solidFill>
                <a:latin typeface="Caveat"/>
                <a:ea typeface="Caveat"/>
                <a:cs typeface="Caveat"/>
                <a:sym typeface="Caveat"/>
              </a:rPr>
              <a:t>Web sitesi içeriğini optimize etmek için anahtar kelime araştırması yapmak.</a:t>
            </a:r>
            <a:endParaRPr>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275"/>
              <a:buFont typeface="Arial"/>
              <a:buNone/>
            </a:pPr>
            <a:r>
              <a:rPr lang="tr">
                <a:solidFill>
                  <a:srgbClr val="660000"/>
                </a:solidFill>
                <a:latin typeface="Caveat"/>
                <a:ea typeface="Caveat"/>
                <a:cs typeface="Caveat"/>
                <a:sym typeface="Caveat"/>
              </a:rPr>
              <a:t>Web sitesi sıralamasını iyileştirmek için sayfa içi optimizasyon.</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Sosyal Medya Pazarlamacılığı</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275"/>
              <a:buFont typeface="Arial"/>
              <a:buNone/>
            </a:pPr>
            <a:r>
              <a:rPr lang="tr">
                <a:solidFill>
                  <a:srgbClr val="660000"/>
                </a:solidFill>
                <a:latin typeface="Caveat"/>
                <a:ea typeface="Caveat"/>
                <a:cs typeface="Caveat"/>
                <a:sym typeface="Caveat"/>
              </a:rPr>
              <a:t>Marka bilinirliğini ve katılımını artırmak için sosyal medya stratejisi geliştirmek.</a:t>
            </a:r>
            <a:endParaRPr>
              <a:solidFill>
                <a:srgbClr val="660000"/>
              </a:solidFill>
              <a:latin typeface="Caveat"/>
              <a:ea typeface="Caveat"/>
              <a:cs typeface="Caveat"/>
              <a:sym typeface="Caveat"/>
            </a:endParaRPr>
          </a:p>
          <a:p>
            <a:pPr indent="0" lvl="0" marL="0" rtl="0" algn="l">
              <a:lnSpc>
                <a:spcPct val="95000"/>
              </a:lnSpc>
              <a:spcBef>
                <a:spcPts val="1200"/>
              </a:spcBef>
              <a:spcAft>
                <a:spcPts val="0"/>
              </a:spcAft>
              <a:buSzPts val="275"/>
              <a:buNone/>
            </a:pPr>
            <a:r>
              <a:rPr lang="tr">
                <a:solidFill>
                  <a:srgbClr val="660000"/>
                </a:solidFill>
                <a:latin typeface="Caveat"/>
                <a:ea typeface="Caveat"/>
                <a:cs typeface="Caveat"/>
                <a:sym typeface="Caveat"/>
              </a:rPr>
              <a:t>Ürünleri ve tarifleri sergilemek için görsel olarak çekici içerikler oluşturmak ve düzenleyip paylaşımda bulunmak.</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E-posta Pazarlama</a:t>
            </a:r>
            <a:endParaRPr b="1">
              <a:solidFill>
                <a:srgbClr val="660000"/>
              </a:solidFill>
              <a:latin typeface="Caveat"/>
              <a:ea typeface="Caveat"/>
              <a:cs typeface="Caveat"/>
              <a:sym typeface="Caveat"/>
            </a:endParaRPr>
          </a:p>
          <a:p>
            <a:pPr indent="0" lvl="0" marL="0" rtl="0" algn="l">
              <a:lnSpc>
                <a:spcPct val="95000"/>
              </a:lnSpc>
              <a:spcBef>
                <a:spcPts val="1200"/>
              </a:spcBef>
              <a:spcAft>
                <a:spcPts val="1200"/>
              </a:spcAft>
              <a:buSzPts val="275"/>
              <a:buNone/>
            </a:pPr>
            <a:r>
              <a:rPr lang="tr">
                <a:solidFill>
                  <a:srgbClr val="660000"/>
                </a:solidFill>
                <a:latin typeface="Caveat"/>
                <a:ea typeface="Caveat"/>
                <a:cs typeface="Caveat"/>
                <a:sym typeface="Caveat"/>
              </a:rPr>
              <a:t>Web sitesi kayıtları ve sosyal medya promosyonları aracılığıyla e-posta listesi oluşturmak.</a:t>
            </a:r>
            <a:endParaRPr>
              <a:solidFill>
                <a:srgbClr val="660000"/>
              </a:solidFill>
              <a:latin typeface="Caveat"/>
              <a:ea typeface="Caveat"/>
              <a:cs typeface="Caveat"/>
              <a:sym typeface="Caveat"/>
            </a:endParaRPr>
          </a:p>
        </p:txBody>
      </p:sp>
      <p:sp>
        <p:nvSpPr>
          <p:cNvPr id="112" name="Google Shape;112;p20"/>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Hedeflenen Dijital Pazarlama Stratejisi</a:t>
            </a:r>
            <a:endParaRPr b="1" sz="3020">
              <a:solidFill>
                <a:srgbClr val="85200C"/>
              </a:solidFill>
              <a:latin typeface="Caveat"/>
              <a:ea typeface="Caveat"/>
              <a:cs typeface="Caveat"/>
              <a:sym typeface="Caveat"/>
            </a:endParaRPr>
          </a:p>
        </p:txBody>
      </p:sp>
      <p:sp>
        <p:nvSpPr>
          <p:cNvPr id="113" name="Google Shape;113;p20"/>
          <p:cNvSpPr txBox="1"/>
          <p:nvPr>
            <p:ph idx="2" type="body"/>
          </p:nvPr>
        </p:nvSpPr>
        <p:spPr>
          <a:xfrm>
            <a:off x="4964500" y="905775"/>
            <a:ext cx="3999900" cy="3416400"/>
          </a:xfrm>
          <a:prstGeom prst="rect">
            <a:avLst/>
          </a:prstGeom>
        </p:spPr>
        <p:txBody>
          <a:bodyPr anchorCtr="0" anchor="ctr" bIns="91425" lIns="91425" spcFirstLastPara="1" rIns="91425" wrap="square" tIns="91425">
            <a:noAutofit/>
          </a:bodyPr>
          <a:lstStyle/>
          <a:p>
            <a:pPr indent="0" lvl="0" marL="0" rtl="0" algn="l">
              <a:lnSpc>
                <a:spcPct val="95000"/>
              </a:lnSpc>
              <a:spcBef>
                <a:spcPts val="0"/>
              </a:spcBef>
              <a:spcAft>
                <a:spcPts val="0"/>
              </a:spcAft>
              <a:buNone/>
            </a:pPr>
            <a:r>
              <a:rPr lang="tr">
                <a:solidFill>
                  <a:srgbClr val="660000"/>
                </a:solidFill>
                <a:latin typeface="Caveat"/>
                <a:ea typeface="Caveat"/>
                <a:cs typeface="Caveat"/>
                <a:sym typeface="Caveat"/>
              </a:rPr>
              <a:t>Ürünleri ve tarifleri tanıtmak için kişiselleştirilmiş e-posta kampanyaları oluşturmak.</a:t>
            </a:r>
            <a:endParaRPr b="1">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İçerik pazarlama</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275"/>
              <a:buFont typeface="Arial"/>
              <a:buNone/>
            </a:pPr>
            <a:r>
              <a:rPr lang="tr">
                <a:solidFill>
                  <a:srgbClr val="660000"/>
                </a:solidFill>
                <a:latin typeface="Caveat"/>
                <a:ea typeface="Caveat"/>
                <a:cs typeface="Caveat"/>
                <a:sym typeface="Caveat"/>
              </a:rPr>
              <a:t>Fındıkta marka değerlerini ve uzmanlığı sergileyecek içerik stratejisi geliştirip bunları içerik olarak paylaşmak.</a:t>
            </a:r>
            <a:endParaRPr>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275"/>
              <a:buFont typeface="Arial"/>
              <a:buNone/>
            </a:pPr>
            <a:r>
              <a:rPr lang="tr">
                <a:solidFill>
                  <a:srgbClr val="660000"/>
                </a:solidFill>
                <a:latin typeface="Caveat"/>
                <a:ea typeface="Caveat"/>
                <a:cs typeface="Caveat"/>
                <a:sym typeface="Caveat"/>
              </a:rPr>
              <a:t>Müşterileri eğitmek ve onlara ilham vermek için blog gönderileri, videolar ve infografikler oluşturmak.</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Analitik ve Raporlama</a:t>
            </a:r>
            <a:endParaRPr b="1">
              <a:solidFill>
                <a:srgbClr val="660000"/>
              </a:solidFill>
              <a:latin typeface="Caveat"/>
              <a:ea typeface="Caveat"/>
              <a:cs typeface="Caveat"/>
              <a:sym typeface="Caveat"/>
            </a:endParaRPr>
          </a:p>
          <a:p>
            <a:pPr indent="0" lvl="0" marL="0" rtl="0" algn="l">
              <a:lnSpc>
                <a:spcPct val="95000"/>
              </a:lnSpc>
              <a:spcBef>
                <a:spcPts val="1200"/>
              </a:spcBef>
              <a:spcAft>
                <a:spcPts val="1200"/>
              </a:spcAft>
              <a:buClr>
                <a:schemeClr val="dk1"/>
              </a:buClr>
              <a:buSzPts val="275"/>
              <a:buFont typeface="Arial"/>
              <a:buNone/>
            </a:pPr>
            <a:r>
              <a:rPr lang="tr">
                <a:solidFill>
                  <a:srgbClr val="660000"/>
                </a:solidFill>
                <a:latin typeface="Caveat"/>
                <a:ea typeface="Caveat"/>
                <a:cs typeface="Caveat"/>
                <a:sym typeface="Caveat"/>
              </a:rPr>
              <a:t>Stratejiyi optimize etmek için web sitesi trafiğini, sosyal medya katılımını ve e-posta kampanyası performansını düzenli olarak izleyip ve analiz ederek ileriye dönük stratejiler geliştirmek.</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1"/>
          <p:cNvPicPr preferRelativeResize="0"/>
          <p:nvPr/>
        </p:nvPicPr>
        <p:blipFill>
          <a:blip r:embed="rId3">
            <a:alphaModFix amt="10000"/>
          </a:blip>
          <a:stretch>
            <a:fillRect/>
          </a:stretch>
        </p:blipFill>
        <p:spPr>
          <a:xfrm>
            <a:off x="374350" y="217075"/>
            <a:ext cx="8123374" cy="572700"/>
          </a:xfrm>
          <a:prstGeom prst="rect">
            <a:avLst/>
          </a:prstGeom>
          <a:noFill/>
          <a:ln>
            <a:noFill/>
          </a:ln>
        </p:spPr>
      </p:pic>
      <p:pic>
        <p:nvPicPr>
          <p:cNvPr id="119" name="Google Shape;119;p21"/>
          <p:cNvPicPr preferRelativeResize="0"/>
          <p:nvPr/>
        </p:nvPicPr>
        <p:blipFill>
          <a:blip r:embed="rId4">
            <a:alphaModFix amt="10000"/>
          </a:blip>
          <a:stretch>
            <a:fillRect/>
          </a:stretch>
        </p:blipFill>
        <p:spPr>
          <a:xfrm>
            <a:off x="566938" y="796175"/>
            <a:ext cx="8010113" cy="3551150"/>
          </a:xfrm>
          <a:prstGeom prst="rect">
            <a:avLst/>
          </a:prstGeom>
          <a:noFill/>
          <a:ln>
            <a:noFill/>
          </a:ln>
        </p:spPr>
      </p:pic>
      <p:sp>
        <p:nvSpPr>
          <p:cNvPr id="120" name="Google Shape;120;p21"/>
          <p:cNvSpPr txBox="1"/>
          <p:nvPr>
            <p:ph idx="1" type="body"/>
          </p:nvPr>
        </p:nvSpPr>
        <p:spPr>
          <a:xfrm>
            <a:off x="374350" y="1056800"/>
            <a:ext cx="8186100" cy="3416400"/>
          </a:xfrm>
          <a:prstGeom prst="rect">
            <a:avLst/>
          </a:prstGeom>
        </p:spPr>
        <p:txBody>
          <a:bodyPr anchorCtr="0" anchor="ctr" bIns="91425" lIns="91425" spcFirstLastPara="1" rIns="91425" wrap="square" tIns="91425">
            <a:noAutofit/>
          </a:bodyPr>
          <a:lstStyle/>
          <a:p>
            <a:pPr indent="-317500" lvl="0" marL="457200" rtl="0" algn="l">
              <a:lnSpc>
                <a:spcPct val="95000"/>
              </a:lnSpc>
              <a:spcBef>
                <a:spcPts val="0"/>
              </a:spcBef>
              <a:spcAft>
                <a:spcPts val="0"/>
              </a:spcAft>
              <a:buClr>
                <a:srgbClr val="660000"/>
              </a:buClr>
              <a:buSzPts val="1400"/>
              <a:buFont typeface="Caveat"/>
              <a:buChar char="●"/>
            </a:pPr>
            <a:r>
              <a:rPr b="1" lang="tr">
                <a:solidFill>
                  <a:srgbClr val="660000"/>
                </a:solidFill>
                <a:latin typeface="Caveat"/>
                <a:ea typeface="Caveat"/>
                <a:cs typeface="Caveat"/>
                <a:sym typeface="Caveat"/>
              </a:rPr>
              <a:t>Anahtar Kelime Araştırması </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SzPts val="275"/>
              <a:buNone/>
            </a:pPr>
            <a:r>
              <a:rPr lang="tr">
                <a:solidFill>
                  <a:srgbClr val="660000"/>
                </a:solidFill>
                <a:latin typeface="Caveat"/>
                <a:ea typeface="Caveat"/>
                <a:cs typeface="Caveat"/>
                <a:sym typeface="Caveat"/>
              </a:rPr>
              <a:t>Arama motoru sıralamalarını iyileştirmek ve organik trafiği artırmak için fındık ve ilgili ürünlerle ilgili anahtar kelimeleri araştırmak ve hedeflemek.</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S</a:t>
            </a:r>
            <a:r>
              <a:rPr b="1" lang="tr">
                <a:solidFill>
                  <a:srgbClr val="660000"/>
                </a:solidFill>
                <a:latin typeface="Caveat"/>
                <a:ea typeface="Caveat"/>
                <a:cs typeface="Caveat"/>
                <a:sym typeface="Caveat"/>
              </a:rPr>
              <a:t>ayfa İçi Optimizasyon</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Arama motorunun görünürlüğünü ve alaka düzeyini artırmak için web sitesi içeriğini, meta etiketleri ve URL'leri optimize etme.</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Bağlantı Oluşturma </a:t>
            </a:r>
            <a:endParaRPr b="1">
              <a:solidFill>
                <a:srgbClr val="660000"/>
              </a:solidFill>
              <a:latin typeface="Caveat"/>
              <a:ea typeface="Caveat"/>
              <a:cs typeface="Caveat"/>
              <a:sym typeface="Caveat"/>
            </a:endParaRPr>
          </a:p>
          <a:p>
            <a:pPr indent="0" lvl="0" marL="0" rtl="0" algn="l">
              <a:lnSpc>
                <a:spcPct val="95000"/>
              </a:lnSpc>
              <a:spcBef>
                <a:spcPts val="1200"/>
              </a:spcBef>
              <a:spcAft>
                <a:spcPts val="1200"/>
              </a:spcAft>
              <a:buSzPts val="275"/>
              <a:buNone/>
            </a:pPr>
            <a:r>
              <a:rPr lang="tr">
                <a:solidFill>
                  <a:srgbClr val="660000"/>
                </a:solidFill>
                <a:latin typeface="Caveat"/>
                <a:ea typeface="Caveat"/>
                <a:cs typeface="Caveat"/>
                <a:sym typeface="Caveat"/>
              </a:rPr>
              <a:t>Etki alanı otoritesini ve arama motoru sıralamalarını iyileştirmek için saygın web sitelerinden yüksek kaliteli geri bağlantılar oluşturmak.</a:t>
            </a:r>
            <a:endParaRPr>
              <a:solidFill>
                <a:srgbClr val="660000"/>
              </a:solidFill>
              <a:latin typeface="Caveat"/>
              <a:ea typeface="Caveat"/>
              <a:cs typeface="Caveat"/>
              <a:sym typeface="Caveat"/>
            </a:endParaRPr>
          </a:p>
        </p:txBody>
      </p:sp>
      <p:sp>
        <p:nvSpPr>
          <p:cNvPr id="121" name="Google Shape;121;p21"/>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Arama Motoru Optimizasyonu</a:t>
            </a:r>
            <a:endParaRPr b="1" sz="3020">
              <a:solidFill>
                <a:srgbClr val="85200C"/>
              </a:solidFill>
              <a:latin typeface="Caveat"/>
              <a:ea typeface="Caveat"/>
              <a:cs typeface="Caveat"/>
              <a:sym typeface="Cavea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